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7" r:id="rId2"/>
    <p:sldId id="269" r:id="rId3"/>
    <p:sldId id="258" r:id="rId4"/>
    <p:sldId id="262" r:id="rId5"/>
    <p:sldId id="261" r:id="rId6"/>
    <p:sldId id="268" r:id="rId7"/>
    <p:sldId id="260" r:id="rId8"/>
    <p:sldId id="267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goc Cham Tran" initials="NCT" lastIdx="1" clrIdx="0">
    <p:extLst>
      <p:ext uri="{19B8F6BF-5375-455C-9EA6-DF929625EA0E}">
        <p15:presenceInfo xmlns:p15="http://schemas.microsoft.com/office/powerpoint/2012/main" userId="470c2bdfa42869e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7-26T07:16:28.812" idx="1">
    <p:pos x="10" y="10"/>
    <p:text>Kết quả khảo sát, điều tra tại 131 ngàn doanh nghiệp trên cả nước và báo cáo của 59 tỉnh, thành về ảnh hưởng của dịch COVID-19 ghi nhận: Đến giữa tháng 4/2020 có gần 5 triệu lao động bị mất việc, giãn việc, nghỉ luân phiên. Số lao động thất nghiệp trong quý 1 năm nay khoảng 1,1 triệu người (tăng khoảng 26 ngàn người so với quý IV/2020). Đáng lưu ý, số thanh niên thất nghiệp (tuổi từ 15-24) gần 493 ngàn người, chiếm trên 44% tổng số người thất nghiệp.</p:text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A9D1B7-610B-42C8-9922-5CC457A7C8D2}" type="datetimeFigureOut">
              <a:rPr lang="en-US" smtClean="0"/>
              <a:t>7/26/2020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F48027-B599-4C8C-8231-FD8FAC2341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8220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C75BF7-BB66-4E7E-B426-36474214A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0AFAE9-D842-4C52-BA26-DB424272F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18270-8327-4178-82FE-32DAEFC92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AEBDA9-D078-4ED2-967B-227ECDA516ED}" type="datetime1">
              <a:rPr lang="en-US" smtClean="0"/>
              <a:t>7/26/2020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77C54-5C02-41F9-ABB8-9754AED07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1E8ECA-3806-4092-97C6-955FE7230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224471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A397D-70FD-4C9F-A942-27552C4FC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0CDDC97-5A63-4859-84FD-AFCDF62BAE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436C97-A3AA-4244-80A7-772B65B02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5497DA-0C10-4FD5-8FF2-6C6537BB0B55}" type="datetime1">
              <a:rPr lang="en-US" smtClean="0"/>
              <a:t>7/26/2020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63EA1B-CA1A-470C-9E6A-CE69C8D17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C31BE-1593-4CE4-9DF7-37368DDF4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31027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41DB12E-27DC-4E07-9D3D-FD06DBFAD5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39CDD3-C1EB-428E-B974-BCE90100BF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836718-A4D0-4A23-AB45-35B1FD267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B932BA-5A0C-4FAC-BBFF-D7A562C4D395}" type="datetime1">
              <a:rPr lang="en-US" smtClean="0"/>
              <a:t>7/26/2020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FE513-B110-49CD-ABE6-6DA257A9D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49E04-B790-41B9-ADEC-30948B2EA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800142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27F7B-D2AA-46B3-A54A-753B9CDA3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53CD0A-3B75-4CFC-8520-C5E1404BB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3DB73-FFCC-4012-8EC4-53EF98D28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CA82F-2ADD-4FA0-B7AA-1F7AE09FE0F9}" type="datetime1">
              <a:rPr lang="en-US" smtClean="0"/>
              <a:t>7/26/2020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7F5EB1-06EE-4ECB-9ADF-86B7E2B12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4E11E3-5F4B-4F09-80AB-A2B0CDF41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5184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8B1DC-740E-4303-B164-EFE6C4F9A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49FD46-06F4-4457-882A-AF9672AFE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E392C-167A-4213-90A8-D9909D99C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A5254F-0680-4581-A508-EB5786B0B163}" type="datetime1">
              <a:rPr lang="en-US" smtClean="0"/>
              <a:t>7/26/2020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4D461D-B38D-4DBC-BC26-8D61F6F64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211FD-0030-4D82-A11B-1FE18153F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515826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5AAA8-B273-464B-BDD4-17929AD9CE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D1083-245D-4024-977F-2CFEC73E24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B7A968-0026-4D0D-8115-C6DCC522C3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916B99-7B44-44D5-8411-2040D64FC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9D02B-172A-44D7-BA1B-CF06AAB948AF}" type="datetime1">
              <a:rPr lang="en-US" smtClean="0"/>
              <a:t>7/26/2020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D90492-500E-40E6-9D3F-DBCFCF5EB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984F03-3569-4407-94FB-A014C7509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73448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148C4-46EA-44C7-AB48-2920DF6AD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ECC911-8CE4-443A-9FED-73563D0CB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17B33B-3D0E-418D-A273-2E5EC939DD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0AD1A9-0264-4E8F-AC73-C4D4E69771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5F027B8-05B5-40D6-ADBE-D5BF368796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12E183-7E44-4528-ABC6-2F4465A96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83D3D-136C-4687-A7E9-1FA11A5154C7}" type="datetime1">
              <a:rPr lang="en-US" smtClean="0"/>
              <a:t>7/26/2020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425375-0021-41E5-8D4B-2776822F5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F03423-1F7D-4992-8700-B013BA87A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00309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A7E40-1C1E-4470-9ABE-BACB2EB3F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CB0FAD-472F-464C-A31C-850EBACCA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014F9-2E1E-4EFF-92FF-B0C566EA2215}" type="datetime1">
              <a:rPr lang="en-US" smtClean="0"/>
              <a:t>7/26/2020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74E82D-624C-42C6-9EB9-D60C7DF84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4D1AB3-C190-41E7-AAB9-70AFE88E2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418074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458A4D-0889-4970-A565-43EC581BD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D39A6-F245-41FF-A272-C2FDEBB564E3}" type="datetime1">
              <a:rPr lang="en-US" smtClean="0"/>
              <a:t>7/26/2020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55BE5C6-6F77-4A08-BE29-3443E10EB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C08305-D17E-49A4-970C-AD1FBA0E2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278142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736B0-E854-4BFB-9355-23A2CA50B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E3DEA-0B86-4F4B-B997-BE9BC9E0F6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C0DD77-8602-413B-BC47-C857478A8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17D912-F18B-483F-9A37-C8547CDD8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385A-1EDA-4DCC-ABBC-0D2CD414E19E}" type="datetime1">
              <a:rPr lang="en-US" smtClean="0"/>
              <a:t>7/26/2020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D9DD48-69A3-45DB-A74F-D79672496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25C895-B910-45F3-8150-D4879ED25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53569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FE721-6893-427F-9C8D-1FBA24303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18D6EE-1DE5-428F-884D-3D4BAB0699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15BCE3-08F7-446B-A1C4-BA6E57BDA4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BF86EB-7325-46DF-9822-AECD5A983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043156-C1CE-4586-A018-C5579AF8CF74}" type="datetime1">
              <a:rPr lang="en-US" smtClean="0"/>
              <a:t>7/26/2020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BD1D27-8EBE-47B8-A19A-BA35B0ED0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088BD6-8AB7-4925-BF8A-D42593447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3542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0A03DC-F7FE-40B9-93D9-E907445F2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CA737-08D1-429D-A2F9-CAE24BD099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8DE15-2FA8-49BE-807C-DCA49325C0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811FD-EC5B-412A-B57E-AD43DFE12E2A}" type="datetime1">
              <a:rPr lang="en-US" smtClean="0"/>
              <a:t>7/26/2020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A20350-5627-45AB-BD1E-4BBAA493C4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2A04F-504F-4744-BDFE-A7AB732D98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B2C0B4-F347-4F1D-884A-C432713F54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486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Arial (body)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rial (body)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rial (body)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rial (body)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(body)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 (body)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5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F5A7E4E-EE38-4FDB-8319-7ABB659B239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146"/>
          <a:stretch/>
        </p:blipFill>
        <p:spPr>
          <a:xfrm>
            <a:off x="-328256" y="516515"/>
            <a:ext cx="6093859" cy="5292779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406097-64C2-45D6-B9FA-8E3946D1F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1</a:t>
            </a:fld>
            <a:endParaRPr lang="en-US"/>
          </a:p>
        </p:txBody>
      </p:sp>
      <p:sp>
        <p:nvSpPr>
          <p:cNvPr id="5" name="Tiêu đề 4">
            <a:extLst>
              <a:ext uri="{FF2B5EF4-FFF2-40B4-BE49-F238E27FC236}">
                <a16:creationId xmlns:a16="http://schemas.microsoft.com/office/drawing/2014/main" id="{5B8F8955-034C-4F34-802B-B13A5C415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1806064950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 (Body)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CFEFD4-0CC7-47F8-A6C1-F7581CACF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>
                <a:solidFill>
                  <a:srgbClr val="FFFFFF"/>
                </a:solidFill>
                <a:latin typeface="Arial (Body)"/>
              </a:rPr>
              <a:t>Kế</a:t>
            </a:r>
            <a:r>
              <a:rPr lang="en-US" sz="4000" dirty="0">
                <a:solidFill>
                  <a:srgbClr val="FFFFFF"/>
                </a:solidFill>
                <a:latin typeface="Arial (Body)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rial (Body)"/>
              </a:rPr>
              <a:t>hoạch</a:t>
            </a:r>
            <a:r>
              <a:rPr lang="en-US" sz="4000" dirty="0">
                <a:solidFill>
                  <a:srgbClr val="FFFFFF"/>
                </a:solidFill>
                <a:latin typeface="Arial (Body)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rial (Body)"/>
              </a:rPr>
              <a:t>tương</a:t>
            </a:r>
            <a:r>
              <a:rPr lang="en-US" sz="4000" dirty="0">
                <a:solidFill>
                  <a:srgbClr val="FFFFFF"/>
                </a:solidFill>
                <a:latin typeface="Arial (Body)"/>
              </a:rPr>
              <a:t> </a:t>
            </a:r>
            <a:r>
              <a:rPr lang="en-US" sz="4000" dirty="0" err="1">
                <a:solidFill>
                  <a:srgbClr val="FFFFFF"/>
                </a:solidFill>
                <a:latin typeface="Arial (Body)"/>
              </a:rPr>
              <a:t>lai</a:t>
            </a:r>
            <a:endParaRPr lang="en-US" sz="4000" dirty="0">
              <a:solidFill>
                <a:srgbClr val="FFFFFF"/>
              </a:solidFill>
              <a:latin typeface="Arial (Body)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1DF98C-1909-4004-A6D7-8818D9611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6B2C0B4-F347-4F1D-884A-C432713F547F}" type="slidenum">
              <a:rPr lang="en-US" sz="1000">
                <a:solidFill>
                  <a:srgbClr val="898989"/>
                </a:solidFill>
                <a:latin typeface="Arial (Body)"/>
              </a:rPr>
              <a:pPr>
                <a:spcAft>
                  <a:spcPts val="600"/>
                </a:spcAft>
              </a:pPr>
              <a:t>10</a:t>
            </a:fld>
            <a:endParaRPr lang="en-US" sz="1000">
              <a:solidFill>
                <a:srgbClr val="898989"/>
              </a:solidFill>
              <a:latin typeface="Arial (Body)"/>
            </a:endParaRPr>
          </a:p>
        </p:txBody>
      </p:sp>
      <p:sp>
        <p:nvSpPr>
          <p:cNvPr id="7" name="Freeform 22">
            <a:extLst>
              <a:ext uri="{FF2B5EF4-FFF2-40B4-BE49-F238E27FC236}">
                <a16:creationId xmlns:a16="http://schemas.microsoft.com/office/drawing/2014/main" id="{DCD210F9-4FDD-4ADB-B01B-D5E9749278EB}"/>
              </a:ext>
            </a:extLst>
          </p:cNvPr>
          <p:cNvSpPr/>
          <p:nvPr/>
        </p:nvSpPr>
        <p:spPr>
          <a:xfrm flipV="1">
            <a:off x="914400" y="3812601"/>
            <a:ext cx="10425600" cy="45719"/>
          </a:xfrm>
          <a:custGeom>
            <a:avLst/>
            <a:gdLst>
              <a:gd name="connsiteX0" fmla="*/ 0 w 7903597"/>
              <a:gd name="connsiteY0" fmla="*/ 0 h 262393"/>
              <a:gd name="connsiteX1" fmla="*/ 7903597 w 7903597"/>
              <a:gd name="connsiteY1" fmla="*/ 262393 h 262393"/>
              <a:gd name="connsiteX0" fmla="*/ 0 w 7832035"/>
              <a:gd name="connsiteY0" fmla="*/ 0 h 23854"/>
              <a:gd name="connsiteX1" fmla="*/ 7832035 w 7832035"/>
              <a:gd name="connsiteY1" fmla="*/ 23854 h 23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832035" h="23854">
                <a:moveTo>
                  <a:pt x="0" y="0"/>
                </a:moveTo>
                <a:lnTo>
                  <a:pt x="7832035" y="23854"/>
                </a:lnTo>
              </a:path>
            </a:pathLst>
          </a:custGeom>
          <a:ln w="63500">
            <a:solidFill>
              <a:schemeClr val="bg1">
                <a:lumMod val="75000"/>
              </a:schemeClr>
            </a:solidFill>
            <a:headEnd type="none" w="sm" len="sm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 dirty="0">
              <a:latin typeface="Arial (Body)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15E8E57-B7D5-4BD2-B02D-A3BBF7B2F198}"/>
              </a:ext>
            </a:extLst>
          </p:cNvPr>
          <p:cNvSpPr/>
          <p:nvPr/>
        </p:nvSpPr>
        <p:spPr>
          <a:xfrm>
            <a:off x="8925327" y="3518527"/>
            <a:ext cx="633280" cy="633280"/>
          </a:xfrm>
          <a:prstGeom prst="ellipse">
            <a:avLst/>
          </a:prstGeom>
          <a:solidFill>
            <a:schemeClr val="accent3"/>
          </a:solidFill>
          <a:ln w="508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latin typeface="Arial (Body)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A271F95-0BF6-4258-AB53-53525D36B42C}"/>
              </a:ext>
            </a:extLst>
          </p:cNvPr>
          <p:cNvSpPr/>
          <p:nvPr/>
        </p:nvSpPr>
        <p:spPr>
          <a:xfrm>
            <a:off x="5760356" y="3551945"/>
            <a:ext cx="633280" cy="633280"/>
          </a:xfrm>
          <a:prstGeom prst="ellipse">
            <a:avLst/>
          </a:prstGeom>
          <a:solidFill>
            <a:srgbClr val="FF0000"/>
          </a:solidFill>
          <a:ln w="381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2700" dirty="0">
              <a:latin typeface="Arial (Body)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830B237-21F8-4B84-89D2-C40D5368492A}"/>
              </a:ext>
            </a:extLst>
          </p:cNvPr>
          <p:cNvSpPr/>
          <p:nvPr/>
        </p:nvSpPr>
        <p:spPr>
          <a:xfrm>
            <a:off x="1620707" y="3622779"/>
            <a:ext cx="424776" cy="424776"/>
          </a:xfrm>
          <a:prstGeom prst="ellipse">
            <a:avLst/>
          </a:prstGeom>
          <a:solidFill>
            <a:schemeClr val="accent3"/>
          </a:solidFill>
          <a:ln w="50800">
            <a:solidFill>
              <a:schemeClr val="accent3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latin typeface="Arial (Body)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8A4439C-CA68-486E-AC53-4B19390BD056}"/>
              </a:ext>
            </a:extLst>
          </p:cNvPr>
          <p:cNvCxnSpPr>
            <a:cxnSpLocks/>
          </p:cNvCxnSpPr>
          <p:nvPr/>
        </p:nvCxnSpPr>
        <p:spPr>
          <a:xfrm flipV="1">
            <a:off x="3760112" y="3239766"/>
            <a:ext cx="4625" cy="438543"/>
          </a:xfrm>
          <a:prstGeom prst="straightConnector1">
            <a:avLst/>
          </a:prstGeom>
          <a:ln w="38100">
            <a:solidFill>
              <a:schemeClr val="accent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B8E30F1-76FF-4815-9D8F-74F71A43A0C2}"/>
              </a:ext>
            </a:extLst>
          </p:cNvPr>
          <p:cNvCxnSpPr>
            <a:cxnSpLocks/>
          </p:cNvCxnSpPr>
          <p:nvPr/>
        </p:nvCxnSpPr>
        <p:spPr>
          <a:xfrm flipH="1">
            <a:off x="1826425" y="4076019"/>
            <a:ext cx="212" cy="459975"/>
          </a:xfrm>
          <a:prstGeom prst="straightConnector1">
            <a:avLst/>
          </a:prstGeom>
          <a:ln w="38100">
            <a:solidFill>
              <a:schemeClr val="accent4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EE411E08-CBFE-47D9-BB26-B86DB135C9D9}"/>
              </a:ext>
            </a:extLst>
          </p:cNvPr>
          <p:cNvSpPr/>
          <p:nvPr/>
        </p:nvSpPr>
        <p:spPr>
          <a:xfrm>
            <a:off x="2751508" y="4230525"/>
            <a:ext cx="20172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latin typeface="Arial (Body)"/>
              </a:rPr>
              <a:t>20</a:t>
            </a:r>
            <a:r>
              <a:rPr lang="vi-VN" altLang="ko-KR" sz="2400" b="1" dirty="0">
                <a:solidFill>
                  <a:schemeClr val="accent1"/>
                </a:solidFill>
                <a:latin typeface="Arial (Body)"/>
              </a:rPr>
              <a:t>22</a:t>
            </a:r>
            <a:endParaRPr lang="ko-KR" altLang="en-US" sz="2400" b="1" dirty="0">
              <a:solidFill>
                <a:schemeClr val="accent1"/>
              </a:solidFill>
              <a:latin typeface="Arial (Body)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77321C-6181-4874-A806-FED318E1129A}"/>
              </a:ext>
            </a:extLst>
          </p:cNvPr>
          <p:cNvSpPr/>
          <p:nvPr/>
        </p:nvSpPr>
        <p:spPr>
          <a:xfrm>
            <a:off x="5068392" y="2903383"/>
            <a:ext cx="20172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F0000"/>
                </a:solidFill>
                <a:latin typeface="Arial (Body)"/>
              </a:rPr>
              <a:t>20</a:t>
            </a:r>
            <a:r>
              <a:rPr lang="vi-VN" altLang="ko-KR" sz="2400" b="1" dirty="0">
                <a:solidFill>
                  <a:srgbClr val="FF0000"/>
                </a:solidFill>
                <a:latin typeface="Arial (Body)"/>
              </a:rPr>
              <a:t>25</a:t>
            </a:r>
            <a:endParaRPr lang="ko-KR" altLang="en-US" sz="2400" b="1" dirty="0">
              <a:solidFill>
                <a:srgbClr val="FF0000"/>
              </a:solidFill>
              <a:latin typeface="Arial (Body)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D8B88B2-6D9A-44DA-BC34-2CA4824D90DA}"/>
              </a:ext>
            </a:extLst>
          </p:cNvPr>
          <p:cNvSpPr/>
          <p:nvPr/>
        </p:nvSpPr>
        <p:spPr>
          <a:xfrm>
            <a:off x="8293128" y="4306006"/>
            <a:ext cx="20172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latin typeface="Arial (Body)"/>
              </a:rPr>
              <a:t>20</a:t>
            </a:r>
            <a:r>
              <a:rPr lang="vi-VN" altLang="ko-KR" sz="2400" b="1" dirty="0">
                <a:solidFill>
                  <a:schemeClr val="accent3"/>
                </a:solidFill>
                <a:latin typeface="Arial (Body)"/>
              </a:rPr>
              <a:t>30</a:t>
            </a:r>
            <a:endParaRPr lang="ko-KR" altLang="en-US" sz="2400" b="1" dirty="0">
              <a:solidFill>
                <a:schemeClr val="accent3"/>
              </a:solidFill>
              <a:latin typeface="Arial (Body)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DBA1E1-B30A-42FC-A610-96D8DA1B6CD4}"/>
              </a:ext>
            </a:extLst>
          </p:cNvPr>
          <p:cNvSpPr/>
          <p:nvPr/>
        </p:nvSpPr>
        <p:spPr>
          <a:xfrm>
            <a:off x="2751508" y="2517354"/>
            <a:ext cx="201720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Mở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rộng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ra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khu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vực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Bách-Kinh-Xây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Arial (Body)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2D458E7-1036-4C84-BDF3-E6FD9C2532F8}"/>
              </a:ext>
            </a:extLst>
          </p:cNvPr>
          <p:cNvSpPr/>
          <p:nvPr/>
        </p:nvSpPr>
        <p:spPr>
          <a:xfrm>
            <a:off x="3547724" y="3656197"/>
            <a:ext cx="424776" cy="424776"/>
          </a:xfrm>
          <a:prstGeom prst="ellipse">
            <a:avLst/>
          </a:prstGeom>
          <a:solidFill>
            <a:schemeClr val="accent1"/>
          </a:solidFill>
          <a:ln w="5080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latin typeface="Arial (Body)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85F1486-4D14-4EB0-A2C1-FB3AF602E1E4}"/>
              </a:ext>
            </a:extLst>
          </p:cNvPr>
          <p:cNvSpPr/>
          <p:nvPr/>
        </p:nvSpPr>
        <p:spPr>
          <a:xfrm>
            <a:off x="824279" y="2672551"/>
            <a:ext cx="20172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latin typeface="Arial (Body)"/>
              </a:rPr>
              <a:t>20</a:t>
            </a:r>
            <a:r>
              <a:rPr lang="vi-VN" altLang="ko-KR" sz="2400" b="1" dirty="0">
                <a:solidFill>
                  <a:schemeClr val="accent3"/>
                </a:solidFill>
                <a:latin typeface="Arial (Body)"/>
              </a:rPr>
              <a:t>20</a:t>
            </a:r>
            <a:endParaRPr lang="ko-KR" altLang="en-US" sz="2400" b="1" dirty="0">
              <a:solidFill>
                <a:schemeClr val="accent3"/>
              </a:solidFill>
              <a:latin typeface="Arial (Body)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ECA1AEC-4CE0-4CF7-B892-B07208195009}"/>
              </a:ext>
            </a:extLst>
          </p:cNvPr>
          <p:cNvSpPr/>
          <p:nvPr/>
        </p:nvSpPr>
        <p:spPr>
          <a:xfrm>
            <a:off x="1237694" y="3239766"/>
            <a:ext cx="1190802" cy="1190802"/>
          </a:xfrm>
          <a:prstGeom prst="ellipse">
            <a:avLst/>
          </a:prstGeom>
          <a:solidFill>
            <a:schemeClr val="accent3">
              <a:alpha val="40000"/>
            </a:schemeClr>
          </a:solidFill>
          <a:ln w="603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700" dirty="0">
              <a:latin typeface="Arial (Body)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38B98C-58C8-4DD3-BC0E-9D935E124F9F}"/>
              </a:ext>
            </a:extLst>
          </p:cNvPr>
          <p:cNvSpPr/>
          <p:nvPr/>
        </p:nvSpPr>
        <p:spPr>
          <a:xfrm>
            <a:off x="877710" y="4661400"/>
            <a:ext cx="2017208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Cảnh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báo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cho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sinh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viên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ĐHBK</a:t>
            </a:r>
            <a:endParaRPr lang="vi-VN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Arial (Body)"/>
            </a:endParaRPr>
          </a:p>
          <a:p>
            <a:pPr algn="ctr"/>
            <a:endParaRPr lang="vi-VN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Arial (Body)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F3E0199-AAB3-465C-B635-07B6CC96DEB2}"/>
              </a:ext>
            </a:extLst>
          </p:cNvPr>
          <p:cNvSpPr/>
          <p:nvPr/>
        </p:nvSpPr>
        <p:spPr>
          <a:xfrm>
            <a:off x="4887858" y="4692190"/>
            <a:ext cx="24786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Duy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trì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và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mở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rộng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phạm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vi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khu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vực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ra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cả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nước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Arial (Body)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D354706-E228-4749-9384-28388F19A668}"/>
              </a:ext>
            </a:extLst>
          </p:cNvPr>
          <p:cNvCxnSpPr>
            <a:cxnSpLocks/>
          </p:cNvCxnSpPr>
          <p:nvPr/>
        </p:nvCxnSpPr>
        <p:spPr>
          <a:xfrm flipH="1">
            <a:off x="6073575" y="4150346"/>
            <a:ext cx="212" cy="459975"/>
          </a:xfrm>
          <a:prstGeom prst="straightConnector1">
            <a:avLst/>
          </a:prstGeom>
          <a:ln w="38100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59FAB1CB-51DD-4B06-B3CA-ABBF0C2817BF}"/>
              </a:ext>
            </a:extLst>
          </p:cNvPr>
          <p:cNvCxnSpPr>
            <a:cxnSpLocks/>
          </p:cNvCxnSpPr>
          <p:nvPr/>
        </p:nvCxnSpPr>
        <p:spPr>
          <a:xfrm flipV="1">
            <a:off x="9237342" y="3100334"/>
            <a:ext cx="4625" cy="438543"/>
          </a:xfrm>
          <a:prstGeom prst="straightConnector1">
            <a:avLst/>
          </a:prstGeom>
          <a:ln w="38100">
            <a:solidFill>
              <a:schemeClr val="accent3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3058BA31-8FE3-49D6-B9C5-099CD3900791}"/>
              </a:ext>
            </a:extLst>
          </p:cNvPr>
          <p:cNvSpPr/>
          <p:nvPr/>
        </p:nvSpPr>
        <p:spPr>
          <a:xfrm>
            <a:off x="7929354" y="2596835"/>
            <a:ext cx="261597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Chuyển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giao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sản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phẩm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các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tổ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chức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có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trách</a:t>
            </a:r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 </a:t>
            </a:r>
            <a:r>
              <a:rPr lang="en-US" altLang="ko-KR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Arial (Body)"/>
              </a:rPr>
              <a:t>nhiệm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Arial (Body)"/>
            </a:endParaRP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0415CB43-885B-4C4D-905B-89080FC4EB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5" t="27223" r="14261" b="31538"/>
          <a:stretch/>
        </p:blipFill>
        <p:spPr>
          <a:xfrm>
            <a:off x="108753" y="224987"/>
            <a:ext cx="1577434" cy="89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16146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8E4597-FD36-4037-9760-E580FF264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>
                <a:solidFill>
                  <a:srgbClr val="FFFFFF"/>
                </a:solidFill>
              </a:rPr>
              <a:t>Tổng kết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118DD3-C12A-4187-BBBA-36C033A32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3092970"/>
            <a:ext cx="9833548" cy="2693976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rgbClr val="000000"/>
                </a:solidFill>
              </a:rPr>
              <a:t>Đối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tượng</a:t>
            </a:r>
            <a:r>
              <a:rPr lang="en-US" sz="2000" dirty="0">
                <a:solidFill>
                  <a:srgbClr val="000000"/>
                </a:solidFill>
              </a:rPr>
              <a:t>: </a:t>
            </a:r>
            <a:r>
              <a:rPr lang="en-US" sz="2000" dirty="0" err="1">
                <a:solidFill>
                  <a:srgbClr val="000000"/>
                </a:solidFill>
              </a:rPr>
              <a:t>Sinh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viên</a:t>
            </a:r>
            <a:endParaRPr lang="en-US" sz="2000" dirty="0">
              <a:solidFill>
                <a:srgbClr val="000000"/>
              </a:solidFill>
            </a:endParaRPr>
          </a:p>
          <a:p>
            <a:r>
              <a:rPr lang="en-US" sz="2000" dirty="0" err="1">
                <a:solidFill>
                  <a:srgbClr val="000000"/>
                </a:solidFill>
              </a:rPr>
              <a:t>Mục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đích</a:t>
            </a:r>
            <a:r>
              <a:rPr lang="en-US" sz="2000" dirty="0">
                <a:solidFill>
                  <a:srgbClr val="000000"/>
                </a:solidFill>
              </a:rPr>
              <a:t>: </a:t>
            </a:r>
            <a:r>
              <a:rPr lang="en-US" sz="2000" dirty="0" err="1">
                <a:solidFill>
                  <a:srgbClr val="000000"/>
                </a:solidFill>
              </a:rPr>
              <a:t>cảnh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báo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những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trung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tâm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giới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thiệu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việc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làm</a:t>
            </a:r>
            <a:r>
              <a:rPr lang="en-US" sz="2000" dirty="0">
                <a:solidFill>
                  <a:srgbClr val="000000"/>
                </a:solidFill>
              </a:rPr>
              <a:t> </a:t>
            </a:r>
            <a:r>
              <a:rPr lang="en-US" sz="2000" dirty="0" err="1">
                <a:solidFill>
                  <a:srgbClr val="000000"/>
                </a:solidFill>
              </a:rPr>
              <a:t>không</a:t>
            </a:r>
            <a:r>
              <a:rPr lang="en-US" sz="2000" dirty="0">
                <a:solidFill>
                  <a:srgbClr val="000000"/>
                </a:solidFill>
              </a:rPr>
              <a:t> an </a:t>
            </a:r>
            <a:r>
              <a:rPr lang="en-US" sz="2000" dirty="0" err="1">
                <a:solidFill>
                  <a:srgbClr val="000000"/>
                </a:solidFill>
              </a:rPr>
              <a:t>toàn</a:t>
            </a:r>
            <a:endParaRPr lang="en-US" sz="2000" dirty="0">
              <a:solidFill>
                <a:srgbClr val="000000"/>
              </a:solidFill>
            </a:endParaRPr>
          </a:p>
          <a:p>
            <a:endParaRPr lang="en-US" sz="2000" dirty="0">
              <a:solidFill>
                <a:srgbClr val="0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20D87B-750E-4FCD-B49D-7379B6B3A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6B2C0B4-F347-4F1D-884A-C432713F547F}" type="slidenum">
              <a:rPr lang="en-US" sz="10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11</a:t>
            </a:fld>
            <a:endParaRPr lang="en-US" sz="1000">
              <a:solidFill>
                <a:srgbClr val="898989"/>
              </a:solidFill>
            </a:endParaRPr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6DDE56DE-6910-4CE7-BFCE-6C46C0F5DB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5" t="27223" r="14261" b="31538"/>
          <a:stretch/>
        </p:blipFill>
        <p:spPr>
          <a:xfrm>
            <a:off x="108753" y="224987"/>
            <a:ext cx="1577434" cy="891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955839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A60A18C-FECA-4518-BF87-F37E0951A46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198" r="9089" b="6879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Chỗ dành sẵn cho Số hiệu Bản chiếu 3">
            <a:extLst>
              <a:ext uri="{FF2B5EF4-FFF2-40B4-BE49-F238E27FC236}">
                <a16:creationId xmlns:a16="http://schemas.microsoft.com/office/drawing/2014/main" id="{70C2B4DE-C114-40C1-9B9F-3F3CF389E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A6B2C0B4-F347-4F1D-884A-C432713F547F}" type="slidenum">
              <a:rPr lang="en-US">
                <a:solidFill>
                  <a:schemeClr val="tx1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>
              <a:solidFill>
                <a:schemeClr val="tx1"/>
              </a:solidFill>
              <a:latin typeface="Calibri" panose="020F0502020204030204"/>
            </a:endParaRPr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1ED076D4-93A9-4A8E-A2E7-2245EB432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33" y="252919"/>
            <a:ext cx="6888110" cy="89183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SHECODES HACKATHON 2020</a:t>
            </a:r>
          </a:p>
        </p:txBody>
      </p:sp>
      <p:sp>
        <p:nvSpPr>
          <p:cNvPr id="10" name="Tiêu đề 1">
            <a:extLst>
              <a:ext uri="{FF2B5EF4-FFF2-40B4-BE49-F238E27FC236}">
                <a16:creationId xmlns:a16="http://schemas.microsoft.com/office/drawing/2014/main" id="{B89341DE-909B-4098-AF83-8A661DB5C6C4}"/>
              </a:ext>
            </a:extLst>
          </p:cNvPr>
          <p:cNvSpPr txBox="1">
            <a:spLocks/>
          </p:cNvSpPr>
          <p:nvPr/>
        </p:nvSpPr>
        <p:spPr>
          <a:xfrm>
            <a:off x="79433" y="1689500"/>
            <a:ext cx="6603470" cy="1541250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(body)"/>
                <a:ea typeface="+mj-ea"/>
                <a:cs typeface="+mj-cs"/>
              </a:defRPr>
            </a:lvl1pPr>
          </a:lstStyle>
          <a:p>
            <a:pPr algn="ctr"/>
            <a:r>
              <a:rPr lang="en-US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CG247</a:t>
            </a:r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3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HỆ THỐNG CẢNH BÁO CỘNG ĐỒNG CẢNH GIÁC 24/7</a:t>
            </a:r>
          </a:p>
        </p:txBody>
      </p:sp>
      <p:sp>
        <p:nvSpPr>
          <p:cNvPr id="5" name="Tiêu đề 1">
            <a:extLst>
              <a:ext uri="{FF2B5EF4-FFF2-40B4-BE49-F238E27FC236}">
                <a16:creationId xmlns:a16="http://schemas.microsoft.com/office/drawing/2014/main" id="{6AE39853-322D-46E5-9538-FC47620970F8}"/>
              </a:ext>
            </a:extLst>
          </p:cNvPr>
          <p:cNvSpPr txBox="1">
            <a:spLocks/>
          </p:cNvSpPr>
          <p:nvPr/>
        </p:nvSpPr>
        <p:spPr>
          <a:xfrm>
            <a:off x="477981" y="4632920"/>
            <a:ext cx="6603470" cy="215736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(body)"/>
                <a:ea typeface="+mj-ea"/>
                <a:cs typeface="+mj-cs"/>
              </a:defRPr>
            </a:lvl1pPr>
          </a:lstStyle>
          <a:p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Thành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A++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Thúy Hằng</a:t>
            </a:r>
          </a:p>
          <a:p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Ngọc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Châm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Vũ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Thu Hằng</a:t>
            </a: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Lê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Thị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Vân</a:t>
            </a:r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Linh Trang</a:t>
            </a:r>
          </a:p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1561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FA38FB2B-F8E2-4FA0-9AF9-53EBCF0494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73" r="4786" b="33918"/>
          <a:stretch/>
        </p:blipFill>
        <p:spPr>
          <a:xfrm>
            <a:off x="20" y="224988"/>
            <a:ext cx="12191980" cy="294866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266A5D8-E184-4E8F-9001-D6F41E397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5" t="20008" r="8214" b="59122"/>
          <a:stretch/>
        </p:blipFill>
        <p:spPr>
          <a:xfrm flipV="1">
            <a:off x="0" y="0"/>
            <a:ext cx="12191999" cy="1713062"/>
          </a:xfrm>
          <a:custGeom>
            <a:avLst/>
            <a:gdLst>
              <a:gd name="connsiteX0" fmla="*/ 0 w 12191999"/>
              <a:gd name="connsiteY0" fmla="*/ 1713062 h 1713062"/>
              <a:gd name="connsiteX1" fmla="*/ 12191999 w 12191999"/>
              <a:gd name="connsiteY1" fmla="*/ 1713062 h 1713062"/>
              <a:gd name="connsiteX2" fmla="*/ 12191999 w 12191999"/>
              <a:gd name="connsiteY2" fmla="*/ 0 h 1713062"/>
              <a:gd name="connsiteX3" fmla="*/ 0 w 12191999"/>
              <a:gd name="connsiteY3" fmla="*/ 0 h 171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713062">
                <a:moveTo>
                  <a:pt x="0" y="1713062"/>
                </a:moveTo>
                <a:lnTo>
                  <a:pt x="12191999" y="1713062"/>
                </a:lnTo>
                <a:lnTo>
                  <a:pt x="12191999" y="0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EB1D02B-BBFA-4A97-A021-7816ECC34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5" t="-1" r="8214" b="80325"/>
          <a:stretch/>
        </p:blipFill>
        <p:spPr>
          <a:xfrm flipV="1">
            <a:off x="0" y="3840845"/>
            <a:ext cx="12195047" cy="1614974"/>
          </a:xfrm>
          <a:custGeom>
            <a:avLst/>
            <a:gdLst>
              <a:gd name="connsiteX0" fmla="*/ 0 w 12191999"/>
              <a:gd name="connsiteY0" fmla="*/ 1614974 h 1614974"/>
              <a:gd name="connsiteX1" fmla="*/ 12191999 w 12191999"/>
              <a:gd name="connsiteY1" fmla="*/ 1614974 h 1614974"/>
              <a:gd name="connsiteX2" fmla="*/ 12191999 w 12191999"/>
              <a:gd name="connsiteY2" fmla="*/ 0 h 1614974"/>
              <a:gd name="connsiteX3" fmla="*/ 0 w 12191999"/>
              <a:gd name="connsiteY3" fmla="*/ 0 h 161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614974">
                <a:moveTo>
                  <a:pt x="0" y="1614974"/>
                </a:moveTo>
                <a:lnTo>
                  <a:pt x="12191999" y="1614974"/>
                </a:lnTo>
                <a:lnTo>
                  <a:pt x="12191999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DD7BED2-CC5E-4866-AC0C-DCF928AF8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5390368"/>
            <a:ext cx="12188952" cy="14676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419DDC-2C15-45E1-86A9-1623CFE56B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0120" y="1560955"/>
            <a:ext cx="10592174" cy="6569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Cái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bẫy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của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trung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tâm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môi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giới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việc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làm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cho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sinh</a:t>
            </a:r>
            <a:r>
              <a:rPr lang="en-US" sz="18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1800" dirty="0" err="1">
                <a:solidFill>
                  <a:schemeClr val="accent2">
                    <a:lumMod val="50000"/>
                  </a:schemeClr>
                </a:solidFill>
              </a:rPr>
              <a:t>viên</a:t>
            </a:r>
            <a:endParaRPr lang="en-US" sz="18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4AEC41-0A31-4DAD-BC41-00FD9926B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A6B2C0B4-F347-4F1D-884A-C432713F547F}" type="slidenum">
              <a:rPr lang="en-US" sz="1000">
                <a:solidFill>
                  <a:srgbClr val="898989"/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3</a:t>
            </a:fld>
            <a:endParaRPr lang="en-US" sz="1000">
              <a:solidFill>
                <a:srgbClr val="898989"/>
              </a:solidFill>
              <a:latin typeface="Calibri" panose="020F0502020204030204"/>
            </a:endParaRPr>
          </a:p>
        </p:txBody>
      </p:sp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0D423C4D-1252-4649-8A15-1CC1B9CEA84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5" t="27223" r="14261" b="31538"/>
          <a:stretch/>
        </p:blipFill>
        <p:spPr>
          <a:xfrm>
            <a:off x="108753" y="224987"/>
            <a:ext cx="1577434" cy="891917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ECF8482-E380-4400-803F-7E989D88C410}"/>
              </a:ext>
            </a:extLst>
          </p:cNvPr>
          <p:cNvSpPr/>
          <p:nvPr/>
        </p:nvSpPr>
        <p:spPr>
          <a:xfrm>
            <a:off x="588217" y="3295365"/>
            <a:ext cx="3564332" cy="142780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Đón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tiếp</a:t>
            </a:r>
            <a:r>
              <a:rPr lang="en-US" sz="1600" dirty="0">
                <a:solidFill>
                  <a:schemeClr val="tx1"/>
                </a:solidFill>
              </a:rPr>
              <a:t> chu </a:t>
            </a:r>
            <a:r>
              <a:rPr lang="en-US" sz="1600" dirty="0" err="1">
                <a:solidFill>
                  <a:schemeClr val="tx1"/>
                </a:solidFill>
              </a:rPr>
              <a:t>đáo</a:t>
            </a:r>
            <a:r>
              <a:rPr lang="en-US" sz="1600" dirty="0">
                <a:solidFill>
                  <a:schemeClr val="tx1"/>
                </a:solidFill>
              </a:rPr>
              <a:t>, </a:t>
            </a:r>
            <a:r>
              <a:rPr lang="en-US" sz="1600" dirty="0" err="1">
                <a:solidFill>
                  <a:schemeClr val="tx1"/>
                </a:solidFill>
              </a:rPr>
              <a:t>hứa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hẹn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lương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cao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nhưng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2600" dirty="0" err="1">
                <a:solidFill>
                  <a:schemeClr val="accent2">
                    <a:lumMod val="50000"/>
                  </a:schemeClr>
                </a:solidFill>
              </a:rPr>
              <a:t>không</a:t>
            </a:r>
            <a:r>
              <a:rPr lang="en-US" sz="26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2600" dirty="0" err="1">
                <a:solidFill>
                  <a:schemeClr val="accent2">
                    <a:lumMod val="50000"/>
                  </a:schemeClr>
                </a:solidFill>
              </a:rPr>
              <a:t>thực</a:t>
            </a:r>
            <a:r>
              <a:rPr lang="en-US" sz="26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2600" dirty="0" err="1">
                <a:solidFill>
                  <a:schemeClr val="accent2">
                    <a:lumMod val="50000"/>
                  </a:schemeClr>
                </a:solidFill>
              </a:rPr>
              <a:t>hiện</a:t>
            </a:r>
            <a:r>
              <a:rPr lang="en-US" sz="26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2600" dirty="0" err="1">
                <a:solidFill>
                  <a:schemeClr val="accent2">
                    <a:lumMod val="50000"/>
                  </a:schemeClr>
                </a:solidFill>
              </a:rPr>
              <a:t>đúng</a:t>
            </a:r>
            <a:endParaRPr lang="en-US" sz="26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B22D858-4A6D-46C2-BFE6-F21962E6114B}"/>
              </a:ext>
            </a:extLst>
          </p:cNvPr>
          <p:cNvSpPr/>
          <p:nvPr/>
        </p:nvSpPr>
        <p:spPr>
          <a:xfrm>
            <a:off x="4313832" y="3295365"/>
            <a:ext cx="3564332" cy="142780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Tờ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rơi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giới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thiệu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không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thu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phí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nhưng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2600" dirty="0" err="1">
                <a:solidFill>
                  <a:schemeClr val="accent2">
                    <a:lumMod val="50000"/>
                  </a:schemeClr>
                </a:solidFill>
              </a:rPr>
              <a:t>thu</a:t>
            </a:r>
            <a:r>
              <a:rPr lang="en-US" sz="26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2600" dirty="0" err="1">
                <a:solidFill>
                  <a:schemeClr val="accent2">
                    <a:lumMod val="50000"/>
                  </a:schemeClr>
                </a:solidFill>
              </a:rPr>
              <a:t>phí</a:t>
            </a:r>
            <a:r>
              <a:rPr lang="en-US" sz="26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2600" dirty="0" err="1">
                <a:solidFill>
                  <a:schemeClr val="accent2">
                    <a:lumMod val="50000"/>
                  </a:schemeClr>
                </a:solidFill>
              </a:rPr>
              <a:t>cao</a:t>
            </a:r>
            <a:endParaRPr lang="en-US" sz="26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A4F4BF6-5F43-4C4C-8BAB-1E2436E5FEB8}"/>
              </a:ext>
            </a:extLst>
          </p:cNvPr>
          <p:cNvSpPr/>
          <p:nvPr/>
        </p:nvSpPr>
        <p:spPr>
          <a:xfrm>
            <a:off x="359820" y="2243416"/>
            <a:ext cx="1796151" cy="1090347"/>
          </a:xfrm>
          <a:prstGeom prst="ellipse">
            <a:avLst/>
          </a:prstGeom>
          <a:solidFill>
            <a:schemeClr val="accent2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VẤN ĐỀ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6F257C9-2A5A-44FA-BA3C-EC6AEE68AA4F}"/>
              </a:ext>
            </a:extLst>
          </p:cNvPr>
          <p:cNvSpPr/>
          <p:nvPr/>
        </p:nvSpPr>
        <p:spPr>
          <a:xfrm>
            <a:off x="8039449" y="3295365"/>
            <a:ext cx="3564332" cy="142780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Khi </a:t>
            </a:r>
            <a:r>
              <a:rPr lang="en-US" sz="1600" dirty="0" err="1">
                <a:solidFill>
                  <a:schemeClr val="tx1"/>
                </a:solidFill>
              </a:rPr>
              <a:t>sinh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viên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yêu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cầu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được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xếp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việc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1600" dirty="0" err="1">
                <a:solidFill>
                  <a:schemeClr val="tx1"/>
                </a:solidFill>
              </a:rPr>
              <a:t>thì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en-US" sz="2600" dirty="0" err="1">
                <a:solidFill>
                  <a:schemeClr val="accent2">
                    <a:lumMod val="50000"/>
                  </a:schemeClr>
                </a:solidFill>
              </a:rPr>
              <a:t>dọa</a:t>
            </a:r>
            <a:r>
              <a:rPr lang="en-US" sz="26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2600" dirty="0" err="1">
                <a:solidFill>
                  <a:schemeClr val="accent2">
                    <a:lumMod val="50000"/>
                  </a:schemeClr>
                </a:solidFill>
              </a:rPr>
              <a:t>nạt</a:t>
            </a:r>
            <a:r>
              <a:rPr lang="en-US" sz="2600" dirty="0">
                <a:solidFill>
                  <a:schemeClr val="accent2">
                    <a:lumMod val="50000"/>
                  </a:schemeClr>
                </a:solidFill>
              </a:rPr>
              <a:t>, </a:t>
            </a:r>
            <a:r>
              <a:rPr lang="en-US" sz="2600" dirty="0" err="1">
                <a:solidFill>
                  <a:schemeClr val="accent2">
                    <a:lumMod val="50000"/>
                  </a:schemeClr>
                </a:solidFill>
              </a:rPr>
              <a:t>quát</a:t>
            </a:r>
            <a:r>
              <a:rPr lang="en-US" sz="2600" dirty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n-US" sz="2600" dirty="0" err="1">
                <a:solidFill>
                  <a:schemeClr val="accent2">
                    <a:lumMod val="50000"/>
                  </a:schemeClr>
                </a:solidFill>
              </a:rPr>
              <a:t>mắng</a:t>
            </a:r>
            <a:endParaRPr lang="en-US" sz="2600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777D32-5474-4798-9227-A03BB040896F}"/>
              </a:ext>
            </a:extLst>
          </p:cNvPr>
          <p:cNvSpPr/>
          <p:nvPr/>
        </p:nvSpPr>
        <p:spPr>
          <a:xfrm>
            <a:off x="5977216" y="3244334"/>
            <a:ext cx="133798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 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B1887A-8221-46DA-B716-A8B1F8F9268C}"/>
              </a:ext>
            </a:extLst>
          </p:cNvPr>
          <p:cNvSpPr/>
          <p:nvPr/>
        </p:nvSpPr>
        <p:spPr>
          <a:xfrm>
            <a:off x="4152549" y="4855654"/>
            <a:ext cx="60960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800"/>
              </a:spcBef>
              <a:spcAft>
                <a:spcPts val="1600"/>
              </a:spcAft>
            </a:pPr>
            <a:r>
              <a:rPr lang="vi-VN" sz="1700" i="1" dirty="0">
                <a:latin typeface="Arial (Body)"/>
              </a:rPr>
              <a:t>“ </a:t>
            </a:r>
            <a:r>
              <a:rPr lang="vi-VN" sz="1700" i="1" dirty="0" err="1">
                <a:latin typeface="Arial (Body)"/>
              </a:rPr>
              <a:t>Làm</a:t>
            </a:r>
            <a:r>
              <a:rPr lang="vi-VN" sz="1700" i="1" dirty="0">
                <a:latin typeface="Arial (Body)"/>
              </a:rPr>
              <a:t> </a:t>
            </a:r>
            <a:r>
              <a:rPr lang="vi-VN" sz="1700" i="1" dirty="0" err="1">
                <a:latin typeface="Arial (Body)"/>
              </a:rPr>
              <a:t>thế</a:t>
            </a:r>
            <a:r>
              <a:rPr lang="vi-VN" sz="1700" i="1" dirty="0">
                <a:latin typeface="Arial (Body)"/>
              </a:rPr>
              <a:t> </a:t>
            </a:r>
            <a:r>
              <a:rPr lang="vi-VN" sz="1700" i="1" dirty="0" err="1">
                <a:latin typeface="Arial (Body)"/>
              </a:rPr>
              <a:t>nào</a:t>
            </a:r>
            <a:r>
              <a:rPr lang="vi-VN" sz="1700" i="1" dirty="0">
                <a:latin typeface="Arial (Body)"/>
              </a:rPr>
              <a:t> </a:t>
            </a:r>
            <a:r>
              <a:rPr lang="vi-VN" sz="1700" i="1" dirty="0" err="1">
                <a:latin typeface="Arial (Body)"/>
              </a:rPr>
              <a:t>để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việc</a:t>
            </a:r>
            <a:r>
              <a:rPr lang="vi-VN" sz="1700" i="1" dirty="0"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cảnh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báo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những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trung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tâm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môi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giới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việc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làm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không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an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toàn</a:t>
            </a:r>
            <a:r>
              <a:rPr lang="vi-VN" sz="1700" i="1" dirty="0">
                <a:latin typeface="Arial (Body)"/>
              </a:rPr>
              <a:t> </a:t>
            </a:r>
            <a:r>
              <a:rPr lang="vi-VN" sz="1700" i="1" dirty="0" err="1">
                <a:latin typeface="Arial (Body)"/>
              </a:rPr>
              <a:t>này</a:t>
            </a:r>
            <a:r>
              <a:rPr lang="vi-VN" sz="1700" i="1" dirty="0">
                <a:latin typeface="Arial (Body)"/>
              </a:rPr>
              <a:t> cho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Sinh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viên</a:t>
            </a:r>
            <a:r>
              <a:rPr lang="vi-VN" i="1" dirty="0">
                <a:latin typeface="Arial (Body)"/>
              </a:rPr>
              <a:t> </a:t>
            </a:r>
            <a:r>
              <a:rPr lang="vi-VN" sz="1700" i="1" dirty="0" err="1">
                <a:latin typeface="Arial (Body)"/>
              </a:rPr>
              <a:t>trở</a:t>
            </a:r>
            <a:r>
              <a:rPr lang="vi-VN" sz="1700" i="1" dirty="0">
                <a:latin typeface="Arial (Body)"/>
              </a:rPr>
              <a:t> nên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dễ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dàng</a:t>
            </a:r>
            <a:r>
              <a:rPr lang="en-US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 </a:t>
            </a:r>
            <a:r>
              <a:rPr lang="en-US" b="1" i="1" dirty="0" err="1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hơn</a:t>
            </a:r>
            <a:r>
              <a:rPr lang="en-US" sz="1700" b="1" i="1" dirty="0">
                <a:solidFill>
                  <a:schemeClr val="accent2">
                    <a:lumMod val="50000"/>
                  </a:schemeClr>
                </a:solidFill>
                <a:latin typeface="Arial (Body)"/>
              </a:rPr>
              <a:t>, </a:t>
            </a:r>
            <a:r>
              <a:rPr lang="en-US" sz="1700" i="1" dirty="0" err="1">
                <a:latin typeface="Arial (Body)"/>
              </a:rPr>
              <a:t>từ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đó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tiết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kiệm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tiền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bạc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và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thời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gian</a:t>
            </a:r>
            <a:r>
              <a:rPr lang="en-US" sz="1700" i="1" dirty="0">
                <a:latin typeface="Arial (Body)"/>
              </a:rPr>
              <a:t> </a:t>
            </a:r>
            <a:r>
              <a:rPr lang="vi-VN" sz="1700" i="1" dirty="0" err="1">
                <a:latin typeface="Arial (Body)"/>
              </a:rPr>
              <a:t>của</a:t>
            </a:r>
            <a:r>
              <a:rPr lang="vi-VN" sz="1700" i="1" dirty="0">
                <a:latin typeface="Arial (Body)"/>
              </a:rPr>
              <a:t> </a:t>
            </a:r>
            <a:r>
              <a:rPr lang="vi-VN" sz="1700" i="1" dirty="0" err="1">
                <a:latin typeface="Arial (Body)"/>
              </a:rPr>
              <a:t>họ</a:t>
            </a:r>
            <a:r>
              <a:rPr lang="vi-VN" sz="1700" i="1" dirty="0">
                <a:latin typeface="Arial (Body)"/>
              </a:rPr>
              <a:t> </a:t>
            </a:r>
            <a:r>
              <a:rPr lang="vi-VN" sz="1700" i="1" dirty="0" err="1">
                <a:latin typeface="Arial (Body)"/>
              </a:rPr>
              <a:t>và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hướng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dẫn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các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bạn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sinh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viên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năm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nhất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học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được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cách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bảo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vệ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bản</a:t>
            </a:r>
            <a:r>
              <a:rPr lang="en-US" sz="1700" i="1" dirty="0">
                <a:latin typeface="Arial (Body)"/>
              </a:rPr>
              <a:t> </a:t>
            </a:r>
            <a:r>
              <a:rPr lang="en-US" sz="1700" i="1" dirty="0" err="1">
                <a:latin typeface="Arial (Body)"/>
              </a:rPr>
              <a:t>thân</a:t>
            </a:r>
            <a:r>
              <a:rPr lang="vi-VN" sz="1700" i="1" dirty="0">
                <a:latin typeface="Arial (Body)"/>
              </a:rPr>
              <a:t>?” </a:t>
            </a:r>
            <a:endParaRPr lang="en-US" sz="1700" dirty="0">
              <a:latin typeface="Arial (Body)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93E2F39-57AA-41B8-91D6-494004691E4B}"/>
              </a:ext>
            </a:extLst>
          </p:cNvPr>
          <p:cNvSpPr/>
          <p:nvPr/>
        </p:nvSpPr>
        <p:spPr>
          <a:xfrm>
            <a:off x="2370383" y="5213095"/>
            <a:ext cx="1157680" cy="731667"/>
          </a:xfrm>
          <a:prstGeom prst="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034199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Content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824E1C48-05C6-4788-A42C-F42C17730CC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Freeform: Shape 20">
            <a:extLst>
              <a:ext uri="{FF2B5EF4-FFF2-40B4-BE49-F238E27FC236}">
                <a16:creationId xmlns:a16="http://schemas.microsoft.com/office/drawing/2014/main" id="{E862BE82-D00D-42C1-BF16-93AA37870C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Freeform: Shape 22">
            <a:extLst>
              <a:ext uri="{FF2B5EF4-FFF2-40B4-BE49-F238E27FC236}">
                <a16:creationId xmlns:a16="http://schemas.microsoft.com/office/drawing/2014/main" id="{F6D92C2D-1D3D-4974-918C-06579FB354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33" y="-2"/>
            <a:ext cx="5441859" cy="5654940"/>
          </a:xfrm>
          <a:custGeom>
            <a:avLst/>
            <a:gdLst>
              <a:gd name="connsiteX0" fmla="*/ 0 w 5441859"/>
              <a:gd name="connsiteY0" fmla="*/ 0 h 5654940"/>
              <a:gd name="connsiteX1" fmla="*/ 4400492 w 5441859"/>
              <a:gd name="connsiteY1" fmla="*/ 0 h 5654940"/>
              <a:gd name="connsiteX2" fmla="*/ 4484767 w 5441859"/>
              <a:gd name="connsiteY2" fmla="*/ 76595 h 5654940"/>
              <a:gd name="connsiteX3" fmla="*/ 5441859 w 5441859"/>
              <a:gd name="connsiteY3" fmla="*/ 2387221 h 5654940"/>
              <a:gd name="connsiteX4" fmla="*/ 2174140 w 5441859"/>
              <a:gd name="connsiteY4" fmla="*/ 5654940 h 5654940"/>
              <a:gd name="connsiteX5" fmla="*/ 156693 w 5441859"/>
              <a:gd name="connsiteY5" fmla="*/ 4957981 h 5654940"/>
              <a:gd name="connsiteX6" fmla="*/ 0 w 5441859"/>
              <a:gd name="connsiteY6" fmla="*/ 4820612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0" y="0"/>
                </a:moveTo>
                <a:lnTo>
                  <a:pt x="4400492" y="0"/>
                </a:lnTo>
                <a:lnTo>
                  <a:pt x="4484767" y="76595"/>
                </a:lnTo>
                <a:cubicBezTo>
                  <a:pt x="5076108" y="667936"/>
                  <a:pt x="5441859" y="1484866"/>
                  <a:pt x="5441859" y="2387221"/>
                </a:cubicBezTo>
                <a:cubicBezTo>
                  <a:pt x="5441859" y="4191932"/>
                  <a:pt x="3978851" y="5654940"/>
                  <a:pt x="2174140" y="5654940"/>
                </a:cubicBezTo>
                <a:cubicBezTo>
                  <a:pt x="1412778" y="5654940"/>
                  <a:pt x="712231" y="5394557"/>
                  <a:pt x="156693" y="4957981"/>
                </a:cubicBezTo>
                <a:lnTo>
                  <a:pt x="0" y="4820612"/>
                </a:lnTo>
                <a:close/>
              </a:path>
            </a:pathLst>
          </a:cu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28A32A-4CE2-45F7-84B5-1D8E0DB88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1422" y="736865"/>
            <a:ext cx="4752159" cy="1043409"/>
          </a:xfrm>
        </p:spPr>
        <p:txBody>
          <a:bodyPr>
            <a:normAutofit/>
          </a:bodyPr>
          <a:lstStyle/>
          <a:p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Sản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phẩm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F39BEB-1007-4AD0-82E4-A176ED81A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0232" y="6108192"/>
            <a:ext cx="548640" cy="548640"/>
          </a:xfrm>
          <a:prstGeom prst="ellipse">
            <a:avLst/>
          </a:prstGeom>
          <a:solidFill>
            <a:srgbClr val="4C5F64"/>
          </a:solidFill>
        </p:spPr>
        <p:txBody>
          <a:bodyPr anchor="ctr">
            <a:normAutofit/>
          </a:bodyPr>
          <a:lstStyle/>
          <a:p>
            <a:pPr algn="ctr">
              <a:spcAft>
                <a:spcPts val="600"/>
              </a:spcAft>
            </a:pPr>
            <a:fld id="{A6B2C0B4-F347-4F1D-884A-C432713F547F}" type="slidenum">
              <a:rPr lang="en-US" sz="1500">
                <a:solidFill>
                  <a:srgbClr val="FFFFFF"/>
                </a:solidFill>
              </a:rPr>
              <a:pPr algn="ctr">
                <a:spcAft>
                  <a:spcPts val="600"/>
                </a:spcAft>
              </a:pPr>
              <a:t>4</a:t>
            </a:fld>
            <a:endParaRPr lang="en-US" sz="1500">
              <a:solidFill>
                <a:srgbClr val="FFFFFF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B79D5EF2-781F-4F7F-9370-82FBF7085CFA}"/>
              </a:ext>
            </a:extLst>
          </p:cNvPr>
          <p:cNvSpPr txBox="1">
            <a:spLocks/>
          </p:cNvSpPr>
          <p:nvPr/>
        </p:nvSpPr>
        <p:spPr>
          <a:xfrm>
            <a:off x="351422" y="1656111"/>
            <a:ext cx="5257798" cy="1437566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(body)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(body)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(body)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(body)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(body)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vi-VN" sz="1800" dirty="0" err="1"/>
              <a:t>Web</a:t>
            </a:r>
            <a:r>
              <a:rPr lang="vi-VN" sz="1800" dirty="0"/>
              <a:t> </a:t>
            </a:r>
            <a:r>
              <a:rPr lang="vi-VN" sz="1800" dirty="0" err="1"/>
              <a:t>được</a:t>
            </a:r>
            <a:r>
              <a:rPr lang="vi-VN" sz="1800" dirty="0"/>
              <a:t> </a:t>
            </a:r>
            <a:r>
              <a:rPr lang="vi-VN" sz="1800" dirty="0" err="1"/>
              <a:t>thiết</a:t>
            </a:r>
            <a:r>
              <a:rPr lang="vi-VN" sz="1800" dirty="0"/>
              <a:t> </a:t>
            </a:r>
            <a:r>
              <a:rPr lang="vi-VN" sz="1800" dirty="0" err="1"/>
              <a:t>kế</a:t>
            </a:r>
            <a:r>
              <a:rPr lang="vi-VN" sz="1800" dirty="0"/>
              <a:t> giao </a:t>
            </a:r>
            <a:r>
              <a:rPr lang="vi-VN" sz="1800" dirty="0" err="1"/>
              <a:t>diện</a:t>
            </a:r>
            <a:r>
              <a:rPr lang="vi-VN" sz="1800" dirty="0"/>
              <a:t> trên </a:t>
            </a:r>
            <a:r>
              <a:rPr lang="vi-VN" sz="1800" dirty="0" err="1"/>
              <a:t>Pigendo</a:t>
            </a:r>
            <a:r>
              <a:rPr lang="vi-VN" sz="1800" dirty="0"/>
              <a:t>, </a:t>
            </a:r>
            <a:r>
              <a:rPr lang="vi-VN" sz="1800" dirty="0" err="1"/>
              <a:t>lấy</a:t>
            </a:r>
            <a:r>
              <a:rPr lang="vi-VN" sz="1800" dirty="0"/>
              <a:t> </a:t>
            </a:r>
            <a:r>
              <a:rPr lang="vi-VN" sz="1800" dirty="0" err="1"/>
              <a:t>source</a:t>
            </a:r>
            <a:r>
              <a:rPr lang="vi-VN" sz="1800" dirty="0"/>
              <a:t> </a:t>
            </a:r>
            <a:r>
              <a:rPr lang="vi-VN" sz="1800" dirty="0" err="1"/>
              <a:t>code</a:t>
            </a:r>
            <a:r>
              <a:rPr lang="vi-VN" sz="1800" dirty="0"/>
              <a:t> </a:t>
            </a:r>
            <a:r>
              <a:rPr lang="vi-VN" sz="1800" dirty="0" err="1"/>
              <a:t>và</a:t>
            </a:r>
            <a:r>
              <a:rPr lang="vi-VN" sz="1800" dirty="0"/>
              <a:t> </a:t>
            </a:r>
            <a:r>
              <a:rPr lang="vi-VN" sz="1800" dirty="0" err="1"/>
              <a:t>chỉnh</a:t>
            </a:r>
            <a:r>
              <a:rPr lang="vi-VN" sz="1800" dirty="0"/>
              <a:t> </a:t>
            </a:r>
            <a:r>
              <a:rPr lang="vi-VN" sz="1800" dirty="0" err="1"/>
              <a:t>sửa</a:t>
            </a:r>
            <a:r>
              <a:rPr lang="vi-VN" sz="1800" dirty="0"/>
              <a:t> </a:t>
            </a:r>
            <a:r>
              <a:rPr lang="vi-VN" sz="1800" dirty="0" err="1"/>
              <a:t>để</a:t>
            </a:r>
            <a:r>
              <a:rPr lang="vi-VN" sz="1800" dirty="0"/>
              <a:t> </a:t>
            </a:r>
            <a:r>
              <a:rPr lang="vi-VN" sz="1800" dirty="0" err="1"/>
              <a:t>có</a:t>
            </a:r>
            <a:r>
              <a:rPr lang="vi-VN" sz="1800" dirty="0"/>
              <a:t> thêm </a:t>
            </a:r>
            <a:r>
              <a:rPr lang="vi-VN" sz="1800" dirty="0" err="1"/>
              <a:t>các</a:t>
            </a:r>
            <a:r>
              <a:rPr lang="vi-VN" sz="1800" dirty="0"/>
              <a:t> </a:t>
            </a:r>
            <a:r>
              <a:rPr lang="vi-VN" sz="1800" dirty="0" err="1"/>
              <a:t>tính</a:t>
            </a:r>
            <a:r>
              <a:rPr lang="vi-VN" sz="1800" dirty="0"/>
              <a:t> năng </a:t>
            </a:r>
            <a:r>
              <a:rPr lang="vi-VN" sz="1800" dirty="0" err="1"/>
              <a:t>phù</a:t>
            </a:r>
            <a:r>
              <a:rPr lang="vi-VN" sz="1800" dirty="0"/>
              <a:t> </a:t>
            </a:r>
            <a:r>
              <a:rPr lang="vi-VN" sz="1800" dirty="0" err="1"/>
              <a:t>hợp</a:t>
            </a:r>
            <a:r>
              <a:rPr lang="vi-VN" sz="1800" dirty="0"/>
              <a:t> cho </a:t>
            </a:r>
            <a:r>
              <a:rPr lang="vi-VN" sz="1800" dirty="0" err="1"/>
              <a:t>web</a:t>
            </a:r>
            <a:r>
              <a:rPr lang="vi-VN" sz="1800" dirty="0"/>
              <a:t>. </a:t>
            </a:r>
            <a:endParaRPr lang="en-US" sz="1800" dirty="0"/>
          </a:p>
          <a:p>
            <a:pPr marL="0" indent="0">
              <a:lnSpc>
                <a:spcPct val="100000"/>
              </a:lnSpc>
              <a:buNone/>
            </a:pPr>
            <a:r>
              <a:rPr lang="vi-VN" sz="1800" dirty="0" err="1"/>
              <a:t>Một</a:t>
            </a:r>
            <a:r>
              <a:rPr lang="vi-VN" sz="1800" dirty="0"/>
              <a:t> </a:t>
            </a:r>
            <a:r>
              <a:rPr lang="vi-VN" sz="1800" dirty="0" err="1"/>
              <a:t>chatbot</a:t>
            </a:r>
            <a:r>
              <a:rPr lang="vi-VN" sz="1800" dirty="0"/>
              <a:t> đưa ra </a:t>
            </a:r>
            <a:r>
              <a:rPr lang="vi-VN" sz="1800" dirty="0" err="1"/>
              <a:t>gợi</a:t>
            </a:r>
            <a:r>
              <a:rPr lang="vi-VN" sz="1800" dirty="0"/>
              <a:t> ý </a:t>
            </a:r>
            <a:r>
              <a:rPr lang="vi-VN" sz="1800" dirty="0" err="1"/>
              <a:t>và</a:t>
            </a:r>
            <a:r>
              <a:rPr lang="vi-VN" sz="1800" dirty="0"/>
              <a:t> </a:t>
            </a:r>
            <a:r>
              <a:rPr lang="vi-VN" sz="1800" dirty="0" err="1"/>
              <a:t>hỗ</a:t>
            </a:r>
            <a:r>
              <a:rPr lang="vi-VN" sz="1800" dirty="0"/>
              <a:t> </a:t>
            </a:r>
            <a:r>
              <a:rPr lang="vi-VN" sz="1800" dirty="0" err="1"/>
              <a:t>trợ</a:t>
            </a:r>
            <a:r>
              <a:rPr lang="vi-VN" sz="1800" dirty="0"/>
              <a:t> cho </a:t>
            </a:r>
            <a:r>
              <a:rPr lang="vi-VN" sz="1800" dirty="0" err="1"/>
              <a:t>người</a:t>
            </a:r>
            <a:r>
              <a:rPr lang="vi-VN" sz="1800" dirty="0"/>
              <a:t> </a:t>
            </a:r>
            <a:r>
              <a:rPr lang="vi-VN" sz="1800" dirty="0" err="1"/>
              <a:t>dùng</a:t>
            </a:r>
            <a:endParaRPr lang="en-US" sz="18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20FE9FC-90E8-44BF-8E77-1E79F6D90A02}"/>
              </a:ext>
            </a:extLst>
          </p:cNvPr>
          <p:cNvSpPr txBox="1">
            <a:spLocks/>
          </p:cNvSpPr>
          <p:nvPr/>
        </p:nvSpPr>
        <p:spPr>
          <a:xfrm>
            <a:off x="1237246" y="4078305"/>
            <a:ext cx="5257799" cy="18189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rial (body)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rial (body)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 (body)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(body)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 (body)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err="1"/>
              <a:t>Ghi</a:t>
            </a:r>
            <a:r>
              <a:rPr lang="en-US" sz="1800" dirty="0"/>
              <a:t> </a:t>
            </a:r>
            <a:r>
              <a:rPr lang="en-US" sz="1800" dirty="0" err="1"/>
              <a:t>nhận</a:t>
            </a:r>
            <a:r>
              <a:rPr lang="en-US" sz="1800" dirty="0"/>
              <a:t>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tổng</a:t>
            </a:r>
            <a:r>
              <a:rPr lang="en-US" sz="1800" dirty="0"/>
              <a:t> </a:t>
            </a:r>
            <a:r>
              <a:rPr lang="en-US" sz="1800" dirty="0" err="1"/>
              <a:t>hợp</a:t>
            </a:r>
            <a:r>
              <a:rPr lang="en-US" sz="1800" dirty="0"/>
              <a:t> </a:t>
            </a:r>
            <a:r>
              <a:rPr lang="en-US" sz="1800" dirty="0" err="1"/>
              <a:t>nội</a:t>
            </a:r>
            <a:r>
              <a:rPr lang="en-US" sz="1800" dirty="0"/>
              <a:t> dung </a:t>
            </a:r>
            <a:r>
              <a:rPr lang="en-US" sz="1800" dirty="0" err="1"/>
              <a:t>báo</a:t>
            </a:r>
            <a:r>
              <a:rPr lang="en-US" sz="1800" dirty="0"/>
              <a:t> </a:t>
            </a:r>
            <a:r>
              <a:rPr lang="en-US" sz="1800" dirty="0" err="1"/>
              <a:t>cáo</a:t>
            </a:r>
            <a:r>
              <a:rPr lang="en-US" sz="1800" dirty="0"/>
              <a:t> </a:t>
            </a:r>
            <a:r>
              <a:rPr lang="en-US" sz="1800" dirty="0" err="1"/>
              <a:t>của</a:t>
            </a:r>
            <a:r>
              <a:rPr lang="en-US" sz="1800" dirty="0"/>
              <a:t> </a:t>
            </a:r>
            <a:r>
              <a:rPr lang="en-US" sz="1800" dirty="0" err="1"/>
              <a:t>người</a:t>
            </a:r>
            <a:r>
              <a:rPr lang="en-US" sz="1800" dirty="0"/>
              <a:t> </a:t>
            </a:r>
            <a:r>
              <a:rPr lang="en-US" sz="1800" dirty="0" err="1"/>
              <a:t>bị</a:t>
            </a:r>
            <a:r>
              <a:rPr lang="en-US" sz="1800" dirty="0"/>
              <a:t> </a:t>
            </a:r>
            <a:r>
              <a:rPr lang="en-US" sz="1800" dirty="0" err="1"/>
              <a:t>hại</a:t>
            </a:r>
            <a:r>
              <a:rPr lang="en-US" sz="1800" dirty="0"/>
              <a:t> </a:t>
            </a:r>
            <a:r>
              <a:rPr lang="en-US" sz="1800" dirty="0" err="1"/>
              <a:t>bằng</a:t>
            </a:r>
            <a:r>
              <a:rPr lang="en-US" sz="1800" dirty="0"/>
              <a:t> </a:t>
            </a:r>
            <a:r>
              <a:rPr lang="en-US" sz="1800" dirty="0" err="1"/>
              <a:t>văn</a:t>
            </a:r>
            <a:r>
              <a:rPr lang="en-US" sz="1800" dirty="0"/>
              <a:t> </a:t>
            </a:r>
            <a:r>
              <a:rPr lang="en-US" sz="1800" dirty="0" err="1"/>
              <a:t>bản</a:t>
            </a:r>
            <a:r>
              <a:rPr lang="en-US" sz="1800" dirty="0"/>
              <a:t>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bằng</a:t>
            </a:r>
            <a:r>
              <a:rPr lang="en-US" sz="1800" dirty="0"/>
              <a:t> </a:t>
            </a:r>
            <a:r>
              <a:rPr lang="en-US" sz="1800" dirty="0" err="1"/>
              <a:t>chứng</a:t>
            </a:r>
            <a:r>
              <a:rPr lang="en-US" sz="1800" dirty="0"/>
              <a:t> </a:t>
            </a:r>
          </a:p>
          <a:p>
            <a:r>
              <a:rPr lang="en-US" sz="1800" dirty="0" err="1"/>
              <a:t>Nhận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thông</a:t>
            </a:r>
            <a:r>
              <a:rPr lang="en-US" sz="1800" dirty="0"/>
              <a:t> tin </a:t>
            </a:r>
            <a:r>
              <a:rPr lang="en-US" sz="1800" dirty="0" err="1"/>
              <a:t>cảnh</a:t>
            </a:r>
            <a:r>
              <a:rPr lang="en-US" sz="1800" dirty="0"/>
              <a:t> </a:t>
            </a:r>
            <a:r>
              <a:rPr lang="en-US" sz="1800" dirty="0" err="1"/>
              <a:t>báo</a:t>
            </a:r>
            <a:r>
              <a:rPr lang="en-US" sz="1800" dirty="0"/>
              <a:t> </a:t>
            </a:r>
            <a:r>
              <a:rPr lang="en-US" sz="1800" dirty="0" err="1"/>
              <a:t>trung</a:t>
            </a:r>
            <a:r>
              <a:rPr lang="en-US" sz="1800" dirty="0"/>
              <a:t> </a:t>
            </a:r>
            <a:r>
              <a:rPr lang="en-US" sz="1800" dirty="0" err="1"/>
              <a:t>tâm</a:t>
            </a:r>
            <a:r>
              <a:rPr lang="en-US" sz="1800" dirty="0"/>
              <a:t> </a:t>
            </a:r>
            <a:r>
              <a:rPr lang="en-US" sz="1800" dirty="0" err="1"/>
              <a:t>môi</a:t>
            </a:r>
            <a:r>
              <a:rPr lang="en-US" sz="1800" dirty="0"/>
              <a:t> </a:t>
            </a:r>
            <a:r>
              <a:rPr lang="en-US" sz="1800" dirty="0" err="1"/>
              <a:t>giới</a:t>
            </a:r>
            <a:r>
              <a:rPr lang="en-US" sz="1800" dirty="0"/>
              <a:t> </a:t>
            </a:r>
            <a:r>
              <a:rPr lang="en-US" sz="1800" dirty="0" err="1"/>
              <a:t>việc</a:t>
            </a:r>
            <a:r>
              <a:rPr lang="en-US" sz="1800" dirty="0"/>
              <a:t> </a:t>
            </a:r>
            <a:r>
              <a:rPr lang="en-US" sz="1800" dirty="0" err="1"/>
              <a:t>làm</a:t>
            </a:r>
            <a:r>
              <a:rPr lang="en-US" sz="1800" dirty="0"/>
              <a:t> </a:t>
            </a:r>
            <a:r>
              <a:rPr lang="en-US" sz="1800" dirty="0" err="1"/>
              <a:t>không</a:t>
            </a:r>
            <a:r>
              <a:rPr lang="en-US" sz="1800" dirty="0"/>
              <a:t> an </a:t>
            </a:r>
            <a:r>
              <a:rPr lang="en-US" sz="1800" dirty="0" err="1"/>
              <a:t>toàn</a:t>
            </a:r>
            <a:endParaRPr lang="en-US" sz="1800" dirty="0"/>
          </a:p>
          <a:p>
            <a:r>
              <a:rPr lang="en-US" sz="1800" dirty="0" err="1"/>
              <a:t>Nhận</a:t>
            </a:r>
            <a:r>
              <a:rPr lang="en-US" sz="1800" dirty="0"/>
              <a:t> </a:t>
            </a:r>
            <a:r>
              <a:rPr lang="en-US" sz="1800" dirty="0" err="1"/>
              <a:t>diện</a:t>
            </a:r>
            <a:r>
              <a:rPr lang="en-US" sz="1800" dirty="0"/>
              <a:t> </a:t>
            </a:r>
            <a:r>
              <a:rPr lang="en-US" sz="1800" dirty="0" err="1"/>
              <a:t>được</a:t>
            </a:r>
            <a:r>
              <a:rPr lang="en-US" sz="1800" dirty="0"/>
              <a:t> </a:t>
            </a:r>
            <a:r>
              <a:rPr lang="en-US" sz="1800" dirty="0" err="1"/>
              <a:t>trung</a:t>
            </a:r>
            <a:r>
              <a:rPr lang="en-US" sz="1800" dirty="0"/>
              <a:t> </a:t>
            </a:r>
            <a:r>
              <a:rPr lang="en-US" sz="1800" dirty="0" err="1"/>
              <a:t>tâm</a:t>
            </a:r>
            <a:r>
              <a:rPr lang="en-US" sz="1800" dirty="0"/>
              <a:t> </a:t>
            </a:r>
            <a:r>
              <a:rPr lang="en-US" sz="1800" dirty="0" err="1"/>
              <a:t>thiếu</a:t>
            </a:r>
            <a:r>
              <a:rPr lang="en-US" sz="1800" dirty="0"/>
              <a:t> </a:t>
            </a:r>
            <a:r>
              <a:rPr lang="en-US" sz="1800" dirty="0" err="1"/>
              <a:t>uy</a:t>
            </a:r>
            <a:r>
              <a:rPr lang="en-US" sz="1800" dirty="0"/>
              <a:t> </a:t>
            </a:r>
            <a:r>
              <a:rPr lang="en-US" sz="1800" dirty="0" err="1"/>
              <a:t>tín</a:t>
            </a:r>
            <a:r>
              <a:rPr lang="en-US" sz="1800" dirty="0"/>
              <a:t>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DBC7080E-EB71-4376-8155-3CE322BA015C}"/>
              </a:ext>
            </a:extLst>
          </p:cNvPr>
          <p:cNvSpPr txBox="1">
            <a:spLocks/>
          </p:cNvSpPr>
          <p:nvPr/>
        </p:nvSpPr>
        <p:spPr>
          <a:xfrm>
            <a:off x="1237247" y="3217106"/>
            <a:ext cx="5257798" cy="10434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 (body)"/>
                <a:ea typeface="+mj-ea"/>
                <a:cs typeface="+mj-cs"/>
              </a:defRPr>
            </a:lvl1pPr>
          </a:lstStyle>
          <a:p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Lợi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ích</a:t>
            </a:r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 chia </a:t>
            </a:r>
            <a:r>
              <a:rPr lang="en-US" sz="3600" dirty="0" err="1">
                <a:solidFill>
                  <a:schemeClr val="accent1">
                    <a:lumMod val="50000"/>
                  </a:schemeClr>
                </a:solidFill>
              </a:rPr>
              <a:t>sẻ</a:t>
            </a:r>
            <a:endParaRPr lang="en-US" sz="36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399258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617E21-D6EF-483C-A37D-387FF5251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278" y="1233241"/>
            <a:ext cx="3240506" cy="406462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Demo </a:t>
            </a:r>
            <a:r>
              <a:rPr lang="en-US" dirty="0" err="1">
                <a:solidFill>
                  <a:srgbClr val="FFFFFF"/>
                </a:solidFill>
              </a:rPr>
              <a:t>sản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phẩm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09E9CA-CE32-4775-B708-F56AFD161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06330" y="6356350"/>
            <a:ext cx="84747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6B2C0B4-F347-4F1D-884A-C432713F547F}" type="slidenum">
              <a:rPr lang="en-US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F4C62015-2821-4626-93D6-E48FB8FD8F6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5" t="27223" r="14261" b="31538"/>
          <a:stretch/>
        </p:blipFill>
        <p:spPr>
          <a:xfrm>
            <a:off x="108753" y="224987"/>
            <a:ext cx="1577434" cy="891917"/>
          </a:xfrm>
          <a:prstGeom prst="rect">
            <a:avLst/>
          </a:prstGeom>
        </p:spPr>
      </p:pic>
      <p:pic>
        <p:nvPicPr>
          <p:cNvPr id="22" name="you">
            <a:hlinkClick r:id="" action="ppaction://media"/>
            <a:extLst>
              <a:ext uri="{FF2B5EF4-FFF2-40B4-BE49-F238E27FC236}">
                <a16:creationId xmlns:a16="http://schemas.microsoft.com/office/drawing/2014/main" id="{7D1EA239-A5DA-4D0F-B601-EE6910ABC5E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305568" y="0"/>
            <a:ext cx="32797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5116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92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03095-96F2-4886-9C36-22405D213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My Movie">
            <a:hlinkClick r:id="" action="ppaction://media"/>
            <a:extLst>
              <a:ext uri="{FF2B5EF4-FFF2-40B4-BE49-F238E27FC236}">
                <a16:creationId xmlns:a16="http://schemas.microsoft.com/office/drawing/2014/main" id="{C8682529-CF61-4375-A21C-F301E9CBDA9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9783" cy="685800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FE8C3B-C7F9-4DCD-84B2-94E33E4FE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92230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6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351DFE5-F63D-4BE0-BDA9-E3EB88F01A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5601" y="0"/>
            <a:ext cx="11480494" cy="2753936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AA16612-ACD2-4A16-8F2B-4514FD6BF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0F09BC-A09C-45E5-82A3-FA930F4E77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826680"/>
            <a:ext cx="983354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>
                <a:solidFill>
                  <a:srgbClr val="FFFFFF"/>
                </a:solidFill>
              </a:rPr>
              <a:t>Công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nghệ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sử</a:t>
            </a:r>
            <a:r>
              <a:rPr lang="en-US" sz="4000" dirty="0">
                <a:solidFill>
                  <a:srgbClr val="FFFFFF"/>
                </a:solidFill>
              </a:rPr>
              <a:t> </a:t>
            </a:r>
            <a:r>
              <a:rPr lang="en-US" sz="4000" dirty="0" err="1">
                <a:solidFill>
                  <a:srgbClr val="FFFFFF"/>
                </a:solidFill>
              </a:rPr>
              <a:t>dụng</a:t>
            </a:r>
            <a:endParaRPr lang="en-US" sz="4000" dirty="0">
              <a:solidFill>
                <a:srgbClr val="FFFFFF"/>
              </a:solidFill>
            </a:endParaRPr>
          </a:p>
        </p:txBody>
      </p:sp>
      <p:pic>
        <p:nvPicPr>
          <p:cNvPr id="8" name="Content Placeholder 7" descr="A picture containing umbrella&#10;&#10;Description automatically generated">
            <a:extLst>
              <a:ext uri="{FF2B5EF4-FFF2-40B4-BE49-F238E27FC236}">
                <a16:creationId xmlns:a16="http://schemas.microsoft.com/office/drawing/2014/main" id="{174B525B-97CE-4ADE-883A-2251E8270C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443" y="3117865"/>
            <a:ext cx="5131405" cy="2693988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55A3AB-4DF9-40D7-B161-97DAE1A4C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6B2C0B4-F347-4F1D-884A-C432713F547F}" type="slidenum">
              <a:rPr lang="en-US" sz="10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 sz="1000">
              <a:solidFill>
                <a:srgbClr val="898989"/>
              </a:solidFill>
            </a:endParaRP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1A74FAAC-E9AC-4EB2-8393-CEB1EB564E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5" t="27223" r="14261" b="31538"/>
          <a:stretch/>
        </p:blipFill>
        <p:spPr>
          <a:xfrm>
            <a:off x="108753" y="224987"/>
            <a:ext cx="1577434" cy="891917"/>
          </a:xfrm>
          <a:prstGeom prst="rect">
            <a:avLst/>
          </a:prstGeom>
        </p:spPr>
      </p:pic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8C6654D7-B521-4DC9-AF3D-A75CFE7F6D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217" y="3117865"/>
            <a:ext cx="4773557" cy="269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22246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91336FA-18EF-47F7-B0D1-3893E019A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Sản phẩm tương lai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4BE58-AB8B-45E9-98A3-FEB2926DFE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000000"/>
                </a:solidFill>
              </a:rPr>
              <a:t>Tích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hợp</a:t>
            </a:r>
            <a:r>
              <a:rPr lang="en-US" sz="2400" dirty="0">
                <a:solidFill>
                  <a:srgbClr val="000000"/>
                </a:solidFill>
              </a:rPr>
              <a:t> chatbot </a:t>
            </a:r>
            <a:r>
              <a:rPr lang="en-US" sz="2400" dirty="0" err="1">
                <a:solidFill>
                  <a:srgbClr val="000000"/>
                </a:solidFill>
              </a:rPr>
              <a:t>vào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trang</a:t>
            </a:r>
            <a:r>
              <a:rPr lang="en-US" sz="2400" dirty="0">
                <a:solidFill>
                  <a:srgbClr val="000000"/>
                </a:solidFill>
              </a:rPr>
              <a:t> web</a:t>
            </a: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000000"/>
                </a:solidFill>
              </a:rPr>
              <a:t>Đưa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dữ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liệu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vào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thuật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toán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đồ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thị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để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phát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hiện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trung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tâm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liên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kết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lừa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đảo</a:t>
            </a:r>
            <a:endParaRPr lang="en-US" sz="2400" dirty="0">
              <a:solidFill>
                <a:srgbClr val="0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sz="2400" dirty="0" err="1">
                <a:solidFill>
                  <a:srgbClr val="000000"/>
                </a:solidFill>
              </a:rPr>
              <a:t>Hoàn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thiện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giao</a:t>
            </a:r>
            <a:r>
              <a:rPr lang="en-US" sz="2400" dirty="0">
                <a:solidFill>
                  <a:srgbClr val="000000"/>
                </a:solidFill>
              </a:rPr>
              <a:t> </a:t>
            </a:r>
            <a:r>
              <a:rPr lang="en-US" sz="2400" dirty="0" err="1">
                <a:solidFill>
                  <a:srgbClr val="000000"/>
                </a:solidFill>
              </a:rPr>
              <a:t>diện</a:t>
            </a:r>
            <a:r>
              <a:rPr lang="en-US" sz="2400" dirty="0">
                <a:solidFill>
                  <a:srgbClr val="000000"/>
                </a:solidFill>
              </a:rPr>
              <a:t> web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1C7A5C-792A-4481-9925-46F49AFCB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6B2C0B4-F347-4F1D-884A-C432713F547F}" type="slidenum">
              <a:rPr lang="en-US" sz="10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 sz="10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103058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10615F-5511-4FE9-A3CB-D1B286D8E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 err="1">
                <a:solidFill>
                  <a:schemeClr val="accent5">
                    <a:lumMod val="75000"/>
                  </a:schemeClr>
                </a:solidFill>
              </a:rPr>
              <a:t>Chiến</a:t>
            </a:r>
            <a:r>
              <a:rPr lang="en-US" sz="4000" dirty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sz="4000" dirty="0" err="1">
                <a:solidFill>
                  <a:schemeClr val="accent5">
                    <a:lumMod val="75000"/>
                  </a:schemeClr>
                </a:solidFill>
              </a:rPr>
              <a:t>lược</a:t>
            </a:r>
            <a:r>
              <a:rPr lang="en-US" sz="4000" dirty="0">
                <a:solidFill>
                  <a:schemeClr val="accent5">
                    <a:lumMod val="75000"/>
                  </a:schemeClr>
                </a:solidFill>
              </a:rPr>
              <a:t> Marketing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711422-A474-40D6-9035-275888065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B2C0B4-F347-4F1D-884A-C432713F547F}" type="slidenum">
              <a:rPr lang="en-US" smtClean="0"/>
              <a:t>9</a:t>
            </a:fld>
            <a:endParaRPr lang="en-US"/>
          </a:p>
        </p:txBody>
      </p: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9F3DFF3A-FD9C-490B-95D7-AA7F4ACEB5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05" t="27223" r="14261" b="31538"/>
          <a:stretch/>
        </p:blipFill>
        <p:spPr>
          <a:xfrm>
            <a:off x="108753" y="224987"/>
            <a:ext cx="1577434" cy="891917"/>
          </a:xfrm>
          <a:prstGeom prst="rect">
            <a:avLst/>
          </a:prstGeo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F2A022D2-C61C-41C9-9E7C-CF37745551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618" y="1374080"/>
            <a:ext cx="5772956" cy="498227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C84424B-50DC-47EA-8C75-80ADBB56BDED}"/>
              </a:ext>
            </a:extLst>
          </p:cNvPr>
          <p:cNvSpPr txBox="1"/>
          <p:nvPr/>
        </p:nvSpPr>
        <p:spPr>
          <a:xfrm>
            <a:off x="5111158" y="1991757"/>
            <a:ext cx="28098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</a:rPr>
              <a:t>Đoàn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thanh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niên</a:t>
            </a:r>
            <a:r>
              <a:rPr lang="en-US" sz="2000" b="1" dirty="0">
                <a:solidFill>
                  <a:schemeClr val="bg1"/>
                </a:solidFill>
              </a:rPr>
              <a:t>, </a:t>
            </a:r>
            <a:r>
              <a:rPr lang="en-US" sz="2000" b="1" dirty="0" err="1">
                <a:solidFill>
                  <a:schemeClr val="bg1"/>
                </a:solidFill>
              </a:rPr>
              <a:t>hội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sinh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viên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86AE306-86B7-44B0-8102-779BCC716D67}"/>
              </a:ext>
            </a:extLst>
          </p:cNvPr>
          <p:cNvSpPr txBox="1"/>
          <p:nvPr/>
        </p:nvSpPr>
        <p:spPr>
          <a:xfrm>
            <a:off x="5437886" y="3011210"/>
            <a:ext cx="21564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solidFill>
                  <a:schemeClr val="bg1"/>
                </a:solidFill>
              </a:rPr>
              <a:t>Diễn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đàn</a:t>
            </a:r>
            <a:r>
              <a:rPr lang="en-US" sz="2000" b="1" dirty="0">
                <a:solidFill>
                  <a:schemeClr val="bg1"/>
                </a:solidFill>
              </a:rPr>
              <a:t> chia </a:t>
            </a:r>
            <a:r>
              <a:rPr lang="en-US" sz="2000" b="1" dirty="0" err="1">
                <a:solidFill>
                  <a:schemeClr val="bg1"/>
                </a:solidFill>
              </a:rPr>
              <a:t>sẻ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của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hội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sinh</a:t>
            </a:r>
            <a:r>
              <a:rPr lang="en-US" sz="2000" b="1" dirty="0">
                <a:solidFill>
                  <a:schemeClr val="bg1"/>
                </a:solidFill>
              </a:rPr>
              <a:t> </a:t>
            </a:r>
            <a:r>
              <a:rPr lang="en-US" sz="2000" b="1" dirty="0" err="1">
                <a:solidFill>
                  <a:schemeClr val="bg1"/>
                </a:solidFill>
              </a:rPr>
              <a:t>viên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6974B4-358A-4C67-AE25-22248D75682A}"/>
              </a:ext>
            </a:extLst>
          </p:cNvPr>
          <p:cNvSpPr txBox="1"/>
          <p:nvPr/>
        </p:nvSpPr>
        <p:spPr>
          <a:xfrm>
            <a:off x="5729837" y="4031278"/>
            <a:ext cx="15725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Email </a:t>
            </a:r>
            <a:r>
              <a:rPr lang="en-US" sz="2000" b="1" dirty="0" err="1">
                <a:solidFill>
                  <a:schemeClr val="bg1"/>
                </a:solidFill>
              </a:rPr>
              <a:t>subcription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6BDFE94-CD29-47AF-81D2-FB98CC1C78E9}"/>
              </a:ext>
            </a:extLst>
          </p:cNvPr>
          <p:cNvSpPr txBox="1"/>
          <p:nvPr/>
        </p:nvSpPr>
        <p:spPr>
          <a:xfrm>
            <a:off x="2104540" y="2022534"/>
            <a:ext cx="2110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Tổ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chia </a:t>
            </a:r>
            <a:r>
              <a:rPr lang="en-US" dirty="0" err="1"/>
              <a:t>sẻ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kỳ</a:t>
            </a:r>
            <a:endParaRPr lang="en-US" dirty="0"/>
          </a:p>
        </p:txBody>
      </p:sp>
      <p:pic>
        <p:nvPicPr>
          <p:cNvPr id="23" name="Picture 22" descr="A picture containing drawing&#10;&#10;Description automatically generated">
            <a:extLst>
              <a:ext uri="{FF2B5EF4-FFF2-40B4-BE49-F238E27FC236}">
                <a16:creationId xmlns:a16="http://schemas.microsoft.com/office/drawing/2014/main" id="{15A7961D-BFE1-43D2-90E7-1DE26DE196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5321" y="2003520"/>
            <a:ext cx="661731" cy="661731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8E67DA79-5910-4EA2-8BBE-7CE5E82FF137}"/>
              </a:ext>
            </a:extLst>
          </p:cNvPr>
          <p:cNvSpPr txBox="1"/>
          <p:nvPr/>
        </p:nvSpPr>
        <p:spPr>
          <a:xfrm>
            <a:off x="2104540" y="3075057"/>
            <a:ext cx="2110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Tuyên</a:t>
            </a:r>
            <a:r>
              <a:rPr lang="en-US" dirty="0"/>
              <a:t> </a:t>
            </a:r>
            <a:r>
              <a:rPr lang="en-US" dirty="0" err="1"/>
              <a:t>truyền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52B01D3-48D7-4459-B003-0EAE70A4D2CC}"/>
              </a:ext>
            </a:extLst>
          </p:cNvPr>
          <p:cNvSpPr txBox="1"/>
          <p:nvPr/>
        </p:nvSpPr>
        <p:spPr>
          <a:xfrm>
            <a:off x="2104540" y="4092833"/>
            <a:ext cx="21107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Thông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kỳ</a:t>
            </a:r>
            <a:endParaRPr lang="en-US" dirty="0"/>
          </a:p>
        </p:txBody>
      </p:sp>
      <p:pic>
        <p:nvPicPr>
          <p:cNvPr id="28" name="Picture 27" descr="A picture containing object, drawing&#10;&#10;Description automatically generated">
            <a:extLst>
              <a:ext uri="{FF2B5EF4-FFF2-40B4-BE49-F238E27FC236}">
                <a16:creationId xmlns:a16="http://schemas.microsoft.com/office/drawing/2014/main" id="{7EA27692-097F-4EB8-9C8A-3BD52C65022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599" y="3021923"/>
            <a:ext cx="697173" cy="697173"/>
          </a:xfrm>
          <a:prstGeom prst="rect">
            <a:avLst/>
          </a:prstGeom>
        </p:spPr>
      </p:pic>
      <p:pic>
        <p:nvPicPr>
          <p:cNvPr id="32" name="Picture 31" descr="A close up of a sign&#10;&#10;Description automatically generated">
            <a:extLst>
              <a:ext uri="{FF2B5EF4-FFF2-40B4-BE49-F238E27FC236}">
                <a16:creationId xmlns:a16="http://schemas.microsoft.com/office/drawing/2014/main" id="{1EB7F284-9704-4D8C-8F28-EAC42C751A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667" y="4014480"/>
            <a:ext cx="803035" cy="803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5213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388</Words>
  <Application>Microsoft Office PowerPoint</Application>
  <PresentationFormat>Màn hình rộng</PresentationFormat>
  <Paragraphs>60</Paragraphs>
  <Slides>11</Slides>
  <Notes>0</Notes>
  <HiddenSlides>0</HiddenSlides>
  <MMClips>2</MMClips>
  <ScaleCrop>false</ScaleCrop>
  <HeadingPairs>
    <vt:vector size="6" baseType="variant">
      <vt:variant>
        <vt:lpstr>Phông được Dùng</vt:lpstr>
      </vt:variant>
      <vt:variant>
        <vt:i4>5</vt:i4>
      </vt:variant>
      <vt:variant>
        <vt:lpstr>Chủ đề</vt:lpstr>
      </vt:variant>
      <vt:variant>
        <vt:i4>1</vt:i4>
      </vt:variant>
      <vt:variant>
        <vt:lpstr>Tiêu đề Bản chiếu</vt:lpstr>
      </vt:variant>
      <vt:variant>
        <vt:i4>11</vt:i4>
      </vt:variant>
    </vt:vector>
  </HeadingPairs>
  <TitlesOfParts>
    <vt:vector size="17" baseType="lpstr">
      <vt:lpstr>Arial</vt:lpstr>
      <vt:lpstr>Arial (Body)</vt:lpstr>
      <vt:lpstr>Arial (Body)</vt:lpstr>
      <vt:lpstr>Calibri</vt:lpstr>
      <vt:lpstr>Times New Roman</vt:lpstr>
      <vt:lpstr>Office Theme</vt:lpstr>
      <vt:lpstr>Bản trình bày PowerPoint</vt:lpstr>
      <vt:lpstr>SHECODES HACKATHON 2020</vt:lpstr>
      <vt:lpstr>Cái bẫy của trung tâm môi giới việc làm cho sinh viên</vt:lpstr>
      <vt:lpstr>Sản phẩm</vt:lpstr>
      <vt:lpstr>Demo sản phẩm</vt:lpstr>
      <vt:lpstr>Bản trình bày PowerPoint</vt:lpstr>
      <vt:lpstr>Công nghệ sử dụng</vt:lpstr>
      <vt:lpstr>Sản phẩm tương lai</vt:lpstr>
      <vt:lpstr>Chiến lược Marketing</vt:lpstr>
      <vt:lpstr>Kế hoạch tương lai</vt:lpstr>
      <vt:lpstr>Tổng kết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Hệ thống cảnh báo cộng đồng Cảnh giác 24/7    </dc:title>
  <dc:creator>Hằng</dc:creator>
  <cp:lastModifiedBy>Hằng</cp:lastModifiedBy>
  <cp:revision>3</cp:revision>
  <dcterms:created xsi:type="dcterms:W3CDTF">2020-07-26T04:55:36Z</dcterms:created>
  <dcterms:modified xsi:type="dcterms:W3CDTF">2020-07-26T05:03:02Z</dcterms:modified>
</cp:coreProperties>
</file>

<file path=docProps/thumbnail.jpeg>
</file>